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10" r:id="rId2"/>
    <p:sldId id="300" r:id="rId3"/>
    <p:sldId id="311" r:id="rId4"/>
    <p:sldId id="319" r:id="rId5"/>
    <p:sldId id="314" r:id="rId6"/>
    <p:sldId id="307" r:id="rId7"/>
    <p:sldId id="309" r:id="rId8"/>
    <p:sldId id="305" r:id="rId9"/>
    <p:sldId id="308" r:id="rId10"/>
    <p:sldId id="306" r:id="rId11"/>
    <p:sldId id="260" r:id="rId12"/>
    <p:sldId id="296" r:id="rId13"/>
  </p:sldIdLst>
  <p:sldSz cx="9144000" cy="6858000" type="screen4x3"/>
  <p:notesSz cx="6858000" cy="9144000"/>
  <p:defaultTextStyle>
    <a:lvl1pPr>
      <a:defRPr>
        <a:latin typeface="Calibri"/>
        <a:ea typeface="Calibri"/>
        <a:cs typeface="Calibri"/>
        <a:sym typeface="Calibri"/>
      </a:defRPr>
    </a:lvl1pPr>
    <a:lvl2pPr indent="457200">
      <a:defRPr>
        <a:latin typeface="Calibri"/>
        <a:ea typeface="Calibri"/>
        <a:cs typeface="Calibri"/>
        <a:sym typeface="Calibri"/>
      </a:defRPr>
    </a:lvl2pPr>
    <a:lvl3pPr indent="914400">
      <a:defRPr>
        <a:latin typeface="Calibri"/>
        <a:ea typeface="Calibri"/>
        <a:cs typeface="Calibri"/>
        <a:sym typeface="Calibri"/>
      </a:defRPr>
    </a:lvl3pPr>
    <a:lvl4pPr indent="1371600">
      <a:defRPr>
        <a:latin typeface="Calibri"/>
        <a:ea typeface="Calibri"/>
        <a:cs typeface="Calibri"/>
        <a:sym typeface="Calibri"/>
      </a:defRPr>
    </a:lvl4pPr>
    <a:lvl5pPr indent="1828800">
      <a:defRPr>
        <a:latin typeface="Calibri"/>
        <a:ea typeface="Calibri"/>
        <a:cs typeface="Calibri"/>
        <a:sym typeface="Calibri"/>
      </a:defRPr>
    </a:lvl5pPr>
    <a:lvl6pPr indent="2286000">
      <a:defRPr>
        <a:latin typeface="Calibri"/>
        <a:ea typeface="Calibri"/>
        <a:cs typeface="Calibri"/>
        <a:sym typeface="Calibri"/>
      </a:defRPr>
    </a:lvl6pPr>
    <a:lvl7pPr indent="2743200">
      <a:defRPr>
        <a:latin typeface="Calibri"/>
        <a:ea typeface="Calibri"/>
        <a:cs typeface="Calibri"/>
        <a:sym typeface="Calibri"/>
      </a:defRPr>
    </a:lvl7pPr>
    <a:lvl8pPr indent="3200400">
      <a:defRPr>
        <a:latin typeface="Calibri"/>
        <a:ea typeface="Calibri"/>
        <a:cs typeface="Calibri"/>
        <a:sym typeface="Calibri"/>
      </a:defRPr>
    </a:lvl8pPr>
    <a:lvl9pPr indent="3657600">
      <a:defRPr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85" autoAdjust="0"/>
    <p:restoredTop sz="96327" autoAdjust="0"/>
  </p:normalViewPr>
  <p:slideViewPr>
    <p:cSldViewPr snapToGrid="0">
      <p:cViewPr varScale="1">
        <p:scale>
          <a:sx n="82" d="100"/>
          <a:sy n="82" d="100"/>
        </p:scale>
        <p:origin x="1867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80380031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25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endParaRPr sz="2500" dirty="0"/>
          </a:p>
        </p:txBody>
      </p:sp>
    </p:spTree>
    <p:extLst>
      <p:ext uri="{BB962C8B-B14F-4D97-AF65-F5344CB8AC3E}">
        <p14:creationId xmlns:p14="http://schemas.microsoft.com/office/powerpoint/2010/main" val="998863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961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solution from HW1 to make sure students</a:t>
            </a:r>
            <a:r>
              <a:rPr lang="en-US" baseline="0" dirty="0"/>
              <a:t> get the answer</a:t>
            </a:r>
          </a:p>
          <a:p>
            <a:endParaRPr lang="en-US" baseline="0" dirty="0"/>
          </a:p>
          <a:p>
            <a:r>
              <a:rPr lang="en-US" dirty="0"/>
              <a:t>intentionally introduce error in HW1 as you go.  order of operations.  different approaches.</a:t>
            </a:r>
          </a:p>
        </p:txBody>
      </p:sp>
    </p:spTree>
    <p:extLst>
      <p:ext uri="{BB962C8B-B14F-4D97-AF65-F5344CB8AC3E}">
        <p14:creationId xmlns:p14="http://schemas.microsoft.com/office/powerpoint/2010/main" val="3011892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91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109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971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157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time allows:</a:t>
            </a:r>
          </a:p>
          <a:p>
            <a:endParaRPr lang="en-US" dirty="0"/>
          </a:p>
          <a:p>
            <a:r>
              <a:rPr lang="en-US" dirty="0"/>
              <a:t>1. See if anyone is asking about static, give simple</a:t>
            </a:r>
            <a:r>
              <a:rPr lang="en-US" baseline="0" dirty="0"/>
              <a:t> explanation</a:t>
            </a:r>
          </a:p>
          <a:p>
            <a:r>
              <a:rPr lang="en-US" dirty="0"/>
              <a:t>2. Possible elaborate on an auto-boxing diagram</a:t>
            </a:r>
          </a:p>
        </p:txBody>
      </p:sp>
    </p:spTree>
    <p:extLst>
      <p:ext uri="{BB962C8B-B14F-4D97-AF65-F5344CB8AC3E}">
        <p14:creationId xmlns:p14="http://schemas.microsoft.com/office/powerpoint/2010/main" val="1056103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685800" y="1844675"/>
            <a:ext cx="7772400" cy="204152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1371600" y="3886200"/>
            <a:ext cx="6400800" cy="29718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Click to edit Master subtitle style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6629400" y="0"/>
            <a:ext cx="2057400" cy="640080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44" name="Shape 44"/>
          <p:cNvSpPr>
            <a:spLocks noGrp="1"/>
          </p:cNvSpPr>
          <p:nvPr>
            <p:ph type="body" idx="1"/>
          </p:nvPr>
        </p:nvSpPr>
        <p:spPr>
          <a:xfrm>
            <a:off x="457200" y="274638"/>
            <a:ext cx="6019800" cy="65833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 sz="1800" b="0" cap="none"/>
            </a:pPr>
            <a:r>
              <a:rPr sz="4000" b="1" cap="all"/>
              <a:t>Click to edit Master title style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Click to edit Master text styles</a:t>
            </a:r>
          </a:p>
        </p:txBody>
      </p:sp>
      <p:sp>
        <p:nvSpPr>
          <p:cNvPr id="16" name="Shape 1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38600" cy="5257800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Click to edit Master text styles</a:t>
            </a:r>
          </a:p>
          <a:p>
            <a:pPr lvl="1">
              <a:defRPr sz="1800"/>
            </a:pPr>
            <a:r>
              <a:rPr sz="2800"/>
              <a:t>Second level</a:t>
            </a:r>
          </a:p>
          <a:p>
            <a:pPr lvl="2">
              <a:defRPr sz="1800"/>
            </a:pPr>
            <a:r>
              <a:rPr sz="2800"/>
              <a:t>Third level</a:t>
            </a:r>
          </a:p>
          <a:p>
            <a:pPr lvl="3">
              <a:defRPr sz="1800"/>
            </a:pPr>
            <a:r>
              <a:rPr sz="2800"/>
              <a:t>Fourth level</a:t>
            </a:r>
          </a:p>
          <a:p>
            <a:pPr lvl="4">
              <a:defRPr sz="1800"/>
            </a:pPr>
            <a:r>
              <a:rPr sz="2800"/>
              <a:t>Fifth level</a:t>
            </a:r>
          </a:p>
        </p:txBody>
      </p:sp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xfrm>
            <a:off x="457200" y="256810"/>
            <a:ext cx="8229600" cy="117865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xfrm>
            <a:off x="457200" y="1435465"/>
            <a:ext cx="4040188" cy="73941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</a:lstStyle>
          <a:p>
            <a:pPr lvl="0">
              <a:defRPr sz="1800" b="0"/>
            </a:pPr>
            <a:r>
              <a:rPr sz="2400" b="1"/>
              <a:t>Click to edit Master text styles</a:t>
            </a:r>
          </a:p>
        </p:txBody>
      </p:sp>
      <p:sp>
        <p:nvSpPr>
          <p:cNvPr id="24" name="Shape 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xfrm>
            <a:off x="457200" y="0"/>
            <a:ext cx="3008314" cy="14351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sz="1800" b="0"/>
            </a:pPr>
            <a:r>
              <a:rPr sz="2000" b="1"/>
              <a:t>Click to edit Master title style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idx="1"/>
          </p:nvPr>
        </p:nvSpPr>
        <p:spPr>
          <a:xfrm>
            <a:off x="3575050" y="273050"/>
            <a:ext cx="5111750" cy="65849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sz="1800" b="0"/>
            </a:pPr>
            <a:r>
              <a:rPr sz="2000" b="1"/>
              <a:t>Click to edit Master title style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</a:lstStyle>
          <a:p>
            <a:pPr lvl="0">
              <a:defRPr sz="1800"/>
            </a:pPr>
            <a:r>
              <a:rPr sz="1400"/>
              <a:t>Click to edit Master text styles</a:t>
            </a:r>
          </a:p>
        </p:txBody>
      </p:sp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57200" y="92076"/>
            <a:ext cx="8229600" cy="1508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553200" y="6406785"/>
            <a:ext cx="2133600" cy="26425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med"/>
  <p:hf hdr="0" ftr="0" dt="0"/>
  <p:txStyles>
    <p:titleStyle>
      <a:lvl1pPr algn="ctr">
        <a:defRPr sz="4400">
          <a:latin typeface="Calibri"/>
          <a:ea typeface="Calibri"/>
          <a:cs typeface="Calibri"/>
          <a:sym typeface="Calibri"/>
        </a:defRPr>
      </a:lvl1pPr>
      <a:lvl2pPr algn="ctr">
        <a:defRPr sz="4400">
          <a:latin typeface="Calibri"/>
          <a:ea typeface="Calibri"/>
          <a:cs typeface="Calibri"/>
          <a:sym typeface="Calibri"/>
        </a:defRPr>
      </a:lvl2pPr>
      <a:lvl3pPr algn="ctr">
        <a:defRPr sz="4400">
          <a:latin typeface="Calibri"/>
          <a:ea typeface="Calibri"/>
          <a:cs typeface="Calibri"/>
          <a:sym typeface="Calibri"/>
        </a:defRPr>
      </a:lvl3pPr>
      <a:lvl4pPr algn="ctr">
        <a:defRPr sz="4400">
          <a:latin typeface="Calibri"/>
          <a:ea typeface="Calibri"/>
          <a:cs typeface="Calibri"/>
          <a:sym typeface="Calibri"/>
        </a:defRPr>
      </a:lvl4pPr>
      <a:lvl5pPr algn="ctr">
        <a:defRPr sz="4400">
          <a:latin typeface="Calibri"/>
          <a:ea typeface="Calibri"/>
          <a:cs typeface="Calibri"/>
          <a:sym typeface="Calibri"/>
        </a:defRPr>
      </a:lvl5pPr>
      <a:lvl6pPr algn="ctr">
        <a:defRPr sz="4400">
          <a:latin typeface="Calibri"/>
          <a:ea typeface="Calibri"/>
          <a:cs typeface="Calibri"/>
          <a:sym typeface="Calibri"/>
        </a:defRPr>
      </a:lvl6pPr>
      <a:lvl7pPr algn="ctr">
        <a:defRPr sz="4400">
          <a:latin typeface="Calibri"/>
          <a:ea typeface="Calibri"/>
          <a:cs typeface="Calibri"/>
          <a:sym typeface="Calibri"/>
        </a:defRPr>
      </a:lvl7pPr>
      <a:lvl8pPr algn="ctr">
        <a:defRPr sz="4400">
          <a:latin typeface="Calibri"/>
          <a:ea typeface="Calibri"/>
          <a:cs typeface="Calibri"/>
          <a:sym typeface="Calibri"/>
        </a:defRPr>
      </a:lvl8pPr>
      <a:lvl9pPr algn="ctr">
        <a:defRPr sz="4400">
          <a:latin typeface="Calibri"/>
          <a:ea typeface="Calibri"/>
          <a:cs typeface="Calibri"/>
          <a:sym typeface="Calibri"/>
        </a:defRPr>
      </a:lvl9pPr>
    </p:titleStyle>
    <p:bodyStyle>
      <a:lvl1pPr marL="342900" indent="-3429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1pPr>
      <a:lvl2pPr marL="783771" indent="-326571">
        <a:spcBef>
          <a:spcPts val="700"/>
        </a:spcBef>
        <a:buSzPct val="100000"/>
        <a:buFont typeface="Arial"/>
        <a:buChar char="–"/>
        <a:defRPr sz="3200">
          <a:latin typeface="Calibri"/>
          <a:ea typeface="Calibri"/>
          <a:cs typeface="Calibri"/>
          <a:sym typeface="Calibri"/>
        </a:defRPr>
      </a:lvl2pPr>
      <a:lvl3pPr marL="1219200" indent="-3048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3pPr>
      <a:lvl4pPr marL="1737360" indent="-365760">
        <a:spcBef>
          <a:spcPts val="700"/>
        </a:spcBef>
        <a:buSzPct val="100000"/>
        <a:buFont typeface="Arial"/>
        <a:buChar char="–"/>
        <a:defRPr sz="3200">
          <a:latin typeface="Calibri"/>
          <a:ea typeface="Calibri"/>
          <a:cs typeface="Calibri"/>
          <a:sym typeface="Calibri"/>
        </a:defRPr>
      </a:lvl4pPr>
      <a:lvl5pPr marL="2194560" indent="-365760">
        <a:spcBef>
          <a:spcPts val="700"/>
        </a:spcBef>
        <a:buSzPct val="100000"/>
        <a:buFont typeface="Arial"/>
        <a:buChar char="»"/>
        <a:defRPr sz="3200">
          <a:latin typeface="Calibri"/>
          <a:ea typeface="Calibri"/>
          <a:cs typeface="Calibri"/>
          <a:sym typeface="Calibri"/>
        </a:defRPr>
      </a:lvl5pPr>
      <a:lvl6pPr marL="2651760" indent="-36576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6pPr>
      <a:lvl7pPr marL="3108960" indent="-36576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7pPr>
      <a:lvl8pPr marL="3566159" indent="-365759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8pPr>
      <a:lvl9pPr marL="4023359" indent="-365759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9pPr>
    </p:bodyStyle>
    <p:otherStyle>
      <a:lvl1pPr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1pPr>
      <a:lvl2pPr indent="4572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2pPr>
      <a:lvl3pPr indent="9144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3pPr>
      <a:lvl4pPr indent="13716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4pPr>
      <a:lvl5pPr indent="18288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5pPr>
      <a:lvl6pPr indent="22860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6pPr>
      <a:lvl7pPr indent="27432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7pPr>
      <a:lvl8pPr indent="32004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8pPr>
      <a:lvl9pPr indent="36576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codingbat.com/java/Array-2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</a:t>
            </a:fld>
            <a:endParaRPr lang="en-US"/>
          </a:p>
        </p:txBody>
      </p:sp>
      <p:sp>
        <p:nvSpPr>
          <p:cNvPr id="5" name="Shape 52"/>
          <p:cNvSpPr txBox="1">
            <a:spLocks/>
          </p:cNvSpPr>
          <p:nvPr/>
        </p:nvSpPr>
        <p:spPr>
          <a:xfrm>
            <a:off x="659673" y="-1"/>
            <a:ext cx="7918269" cy="2233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 fontScale="97500"/>
          </a:bodyPr>
          <a:lstStyle>
            <a:lvl1pPr algn="ctr">
              <a:defRPr sz="4400">
                <a:latin typeface="Calibri"/>
                <a:ea typeface="Calibri"/>
                <a:cs typeface="Calibri"/>
                <a:sym typeface="Calibri"/>
              </a:defRPr>
            </a:lvl1pPr>
            <a:lvl2pPr algn="ctr">
              <a:defRPr sz="4400">
                <a:latin typeface="Calibri"/>
                <a:ea typeface="Calibri"/>
                <a:cs typeface="Calibri"/>
                <a:sym typeface="Calibri"/>
              </a:defRPr>
            </a:lvl2pPr>
            <a:lvl3pPr algn="ctr">
              <a:defRPr sz="4400">
                <a:latin typeface="Calibri"/>
                <a:ea typeface="Calibri"/>
                <a:cs typeface="Calibri"/>
                <a:sym typeface="Calibri"/>
              </a:defRPr>
            </a:lvl3pPr>
            <a:lvl4pPr algn="ctr">
              <a:defRPr sz="4400">
                <a:latin typeface="Calibri"/>
                <a:ea typeface="Calibri"/>
                <a:cs typeface="Calibri"/>
                <a:sym typeface="Calibri"/>
              </a:defRPr>
            </a:lvl4pPr>
            <a:lvl5pPr algn="ctr">
              <a:defRPr sz="4400">
                <a:latin typeface="Calibri"/>
                <a:ea typeface="Calibri"/>
                <a:cs typeface="Calibri"/>
                <a:sym typeface="Calibri"/>
              </a:defRPr>
            </a:lvl5pPr>
            <a:lvl6pPr algn="ctr">
              <a:defRPr sz="4400">
                <a:latin typeface="Calibri"/>
                <a:ea typeface="Calibri"/>
                <a:cs typeface="Calibri"/>
                <a:sym typeface="Calibri"/>
              </a:defRPr>
            </a:lvl6pPr>
            <a:lvl7pPr algn="ctr">
              <a:defRPr sz="4400">
                <a:latin typeface="Calibri"/>
                <a:ea typeface="Calibri"/>
                <a:cs typeface="Calibri"/>
                <a:sym typeface="Calibri"/>
              </a:defRPr>
            </a:lvl7pPr>
            <a:lvl8pPr algn="ctr">
              <a:defRPr sz="4400">
                <a:latin typeface="Calibri"/>
                <a:ea typeface="Calibri"/>
                <a:cs typeface="Calibri"/>
                <a:sym typeface="Calibri"/>
              </a:defRPr>
            </a:lvl8pPr>
            <a:lvl9pPr algn="ctr">
              <a:defRPr sz="44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 sz="1800"/>
            </a:pPr>
            <a:r>
              <a:rPr lang="en-US" sz="6600"/>
              <a:t>CSSE </a:t>
            </a:r>
            <a:r>
              <a:rPr lang="en-US" sz="6600" dirty="0"/>
              <a:t>220</a:t>
            </a:r>
          </a:p>
        </p:txBody>
      </p:sp>
      <p:sp>
        <p:nvSpPr>
          <p:cNvPr id="9" name="Shape 54"/>
          <p:cNvSpPr/>
          <p:nvPr/>
        </p:nvSpPr>
        <p:spPr>
          <a:xfrm>
            <a:off x="971550" y="5298789"/>
            <a:ext cx="6648450" cy="1107996"/>
          </a:xfrm>
          <a:prstGeom prst="rect">
            <a:avLst/>
          </a:prstGeom>
          <a:solidFill>
            <a:srgbClr val="9BBB59"/>
          </a:solidFill>
          <a:ln w="25400" cap="rnd">
            <a:solidFill>
              <a:srgbClr val="718841"/>
            </a:solidFill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/>
            <a:r>
              <a:rPr lang="en-US" sz="2400" dirty="0">
                <a:solidFill>
                  <a:srgbClr val="FFFFFF"/>
                </a:solidFill>
              </a:rPr>
              <a:t>The </a:t>
            </a:r>
            <a:r>
              <a:rPr lang="en-US" sz="2400" i="1" dirty="0">
                <a:solidFill>
                  <a:srgbClr val="FFFFFF"/>
                </a:solidFill>
              </a:rPr>
              <a:t>git</a:t>
            </a:r>
            <a:r>
              <a:rPr lang="en-US" sz="2400" dirty="0">
                <a:solidFill>
                  <a:srgbClr val="FFFFFF"/>
                </a:solidFill>
              </a:rPr>
              <a:t> projects for today are:</a:t>
            </a:r>
          </a:p>
          <a:p>
            <a:pPr marL="746125" lvl="0" indent="-447675">
              <a:buFont typeface="Arial" panose="020B0604020202020204" pitchFamily="34" charset="0"/>
              <a:buChar char="•"/>
            </a:pPr>
            <a:r>
              <a:rPr lang="en-US" sz="2400" i="1" dirty="0" err="1">
                <a:solidFill>
                  <a:srgbClr val="FFFFFF"/>
                </a:solidFill>
              </a:rPr>
              <a:t>PracticeArrayList</a:t>
            </a:r>
            <a:endParaRPr lang="en-US" sz="2400" i="1" dirty="0">
              <a:solidFill>
                <a:srgbClr val="FFFFFF"/>
              </a:solidFill>
            </a:endParaRPr>
          </a:p>
          <a:p>
            <a:pPr marL="746125" lvl="0" indent="-447675">
              <a:buFont typeface="Arial" panose="020B0604020202020204" pitchFamily="34" charset="0"/>
              <a:buChar char="•"/>
            </a:pPr>
            <a:r>
              <a:rPr lang="en-US" sz="2400" i="1" dirty="0" err="1">
                <a:solidFill>
                  <a:srgbClr val="FFFFFF"/>
                </a:solidFill>
              </a:rPr>
              <a:t>PracticeArrayListSolution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0" name="Shape 53"/>
          <p:cNvSpPr>
            <a:spLocks noGrp="1"/>
          </p:cNvSpPr>
          <p:nvPr>
            <p:ph type="body" idx="1"/>
          </p:nvPr>
        </p:nvSpPr>
        <p:spPr>
          <a:xfrm>
            <a:off x="381000" y="1804737"/>
            <a:ext cx="8297333" cy="3413808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lnSpc>
                <a:spcPct val="90000"/>
              </a:lnSpc>
              <a:spcBef>
                <a:spcPts val="600"/>
              </a:spcBef>
              <a:tabLst>
                <a:tab pos="8110538" algn="r"/>
              </a:tabLst>
              <a:defRPr sz="1800">
                <a:solidFill>
                  <a:srgbClr val="000000"/>
                </a:solidFill>
              </a:defRPr>
            </a:pPr>
            <a:r>
              <a:rPr lang="en-US" sz="3600" dirty="0">
                <a:solidFill>
                  <a:srgbClr val="888888"/>
                </a:solidFill>
              </a:rPr>
              <a:t>Primitive Types:	</a:t>
            </a:r>
            <a:r>
              <a:rPr lang="en-US" sz="2400" dirty="0">
                <a:solidFill>
                  <a:srgbClr val="888888"/>
                </a:solidFill>
              </a:rPr>
              <a:t>Part1-JavaPrimitiveTypes.pptx</a:t>
            </a:r>
          </a:p>
          <a:p>
            <a:pPr lvl="0">
              <a:lnSpc>
                <a:spcPct val="90000"/>
              </a:lnSpc>
              <a:spcBef>
                <a:spcPts val="600"/>
              </a:spcBef>
              <a:tabLst>
                <a:tab pos="8110538" algn="r"/>
              </a:tabLst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888888"/>
                </a:solidFill>
              </a:rPr>
              <a:t>Arrays</a:t>
            </a:r>
            <a:r>
              <a:rPr lang="en-US" sz="3600" dirty="0">
                <a:solidFill>
                  <a:srgbClr val="888888"/>
                </a:solidFill>
              </a:rPr>
              <a:t>:	</a:t>
            </a:r>
            <a:r>
              <a:rPr lang="en-US" sz="2400" dirty="0">
                <a:solidFill>
                  <a:srgbClr val="888888"/>
                </a:solidFill>
              </a:rPr>
              <a:t>Part2-JavaBuiltInArrays.pptx</a:t>
            </a:r>
          </a:p>
          <a:p>
            <a:pPr lvl="0">
              <a:lnSpc>
                <a:spcPct val="90000"/>
              </a:lnSpc>
              <a:spcBef>
                <a:spcPts val="600"/>
              </a:spcBef>
              <a:tabLst>
                <a:tab pos="8110538" algn="r"/>
              </a:tabLst>
              <a:defRPr sz="1800">
                <a:solidFill>
                  <a:srgbClr val="000000"/>
                </a:solidFill>
              </a:defRPr>
            </a:pPr>
            <a:r>
              <a:rPr sz="3600" dirty="0" err="1">
                <a:solidFill>
                  <a:srgbClr val="888888"/>
                </a:solidFill>
              </a:rPr>
              <a:t>ArrayLists</a:t>
            </a:r>
            <a:r>
              <a:rPr lang="en-US" sz="3600" dirty="0">
                <a:solidFill>
                  <a:srgbClr val="888888"/>
                </a:solidFill>
              </a:rPr>
              <a:t>:	</a:t>
            </a:r>
            <a:r>
              <a:rPr lang="en-US" sz="2400" dirty="0">
                <a:solidFill>
                  <a:srgbClr val="888888"/>
                </a:solidFill>
              </a:rPr>
              <a:t>Part3-JavaArrayLists.pptx</a:t>
            </a:r>
          </a:p>
          <a:p>
            <a:pPr lvl="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endParaRPr sz="3600" dirty="0">
              <a:solidFill>
                <a:srgbClr val="8888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495485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Highlights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4727" y="1600200"/>
            <a:ext cx="8654473" cy="5257800"/>
          </a:xfrm>
        </p:spPr>
        <p:txBody>
          <a:bodyPr/>
          <a:lstStyle/>
          <a:p>
            <a:r>
              <a:rPr lang="en-US" dirty="0"/>
              <a:t>Course policies</a:t>
            </a:r>
            <a:r>
              <a:rPr lang="en-US" sz="2000" dirty="0"/>
              <a:t>  </a:t>
            </a:r>
          </a:p>
          <a:p>
            <a:pPr lvl="1"/>
            <a:r>
              <a:rPr lang="en-US" dirty="0"/>
              <a:t>Late Assignments</a:t>
            </a:r>
          </a:p>
          <a:p>
            <a:pPr lvl="1"/>
            <a:r>
              <a:rPr lang="en-US" dirty="0"/>
              <a:t>Grading</a:t>
            </a:r>
          </a:p>
          <a:p>
            <a:pPr lvl="1"/>
            <a:r>
              <a:rPr lang="en-US" dirty="0"/>
              <a:t>Collegiality </a:t>
            </a:r>
          </a:p>
          <a:p>
            <a:pPr lvl="1"/>
            <a:r>
              <a:rPr lang="en-US" dirty="0"/>
              <a:t>Schedule</a:t>
            </a:r>
          </a:p>
          <a:p>
            <a:pPr lvl="1"/>
            <a:r>
              <a:rPr lang="en-US" dirty="0"/>
              <a:t>Etc.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496F4-E680-408B-8B10-AC761A175C5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36748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xfrm>
            <a:off x="457200" y="160336"/>
            <a:ext cx="8229600" cy="114300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4400" dirty="0"/>
              <a:t>Array Practice Opportunity</a:t>
            </a:r>
            <a:endParaRPr sz="4400" dirty="0"/>
          </a:p>
        </p:txBody>
      </p:sp>
      <p:sp>
        <p:nvSpPr>
          <p:cNvPr id="67" name="Shape 67"/>
          <p:cNvSpPr>
            <a:spLocks noGrp="1"/>
          </p:cNvSpPr>
          <p:nvPr>
            <p:ph type="body" idx="1"/>
          </p:nvPr>
        </p:nvSpPr>
        <p:spPr>
          <a:xfrm>
            <a:off x="457200" y="1018572"/>
            <a:ext cx="8513180" cy="5107591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514350" lvl="0" indent="-514350">
              <a:buFont typeface="+mj-lt"/>
              <a:buAutoNum type="arabicPeriod"/>
              <a:defRPr sz="1800"/>
            </a:pPr>
            <a:r>
              <a:rPr lang="en-US" sz="3600" dirty="0"/>
              <a:t>Form groups of 2</a:t>
            </a:r>
          </a:p>
          <a:p>
            <a:pPr marL="514350" lvl="0" indent="-514350">
              <a:buFont typeface="+mj-lt"/>
              <a:buAutoNum type="arabicPeriod"/>
              <a:defRPr sz="1800"/>
            </a:pPr>
            <a:r>
              <a:rPr lang="en-US" sz="3600" dirty="0"/>
              <a:t>Navigate to:</a:t>
            </a:r>
            <a:r>
              <a:rPr lang="pl-PL" sz="3600" dirty="0"/>
              <a:t> </a:t>
            </a:r>
            <a:r>
              <a:rPr lang="pl-PL" sz="3600" dirty="0">
                <a:hlinkClick r:id="rId3"/>
              </a:rPr>
              <a:t>http://codingbat.com/java/Array-2</a:t>
            </a:r>
            <a:endParaRPr lang="en-US" sz="3600" dirty="0"/>
          </a:p>
          <a:p>
            <a:pPr marL="1012371" lvl="1" indent="-571500">
              <a:defRPr sz="1800"/>
            </a:pPr>
            <a:r>
              <a:rPr lang="en-US" sz="3600" dirty="0"/>
              <a:t>Work in your groups to solve:</a:t>
            </a:r>
            <a:br>
              <a:rPr lang="en-US" sz="3600" dirty="0"/>
            </a:br>
            <a:r>
              <a:rPr lang="en-US" sz="3600" dirty="0"/>
              <a:t> </a:t>
            </a:r>
            <a:r>
              <a:rPr lang="en-US" sz="3600" i="1" dirty="0"/>
              <a:t>fizArray3</a:t>
            </a:r>
            <a:r>
              <a:rPr lang="en-US" sz="3600" dirty="0"/>
              <a:t>, </a:t>
            </a:r>
            <a:r>
              <a:rPr lang="en-US" sz="3600" i="1" dirty="0" err="1"/>
              <a:t>bigDiff</a:t>
            </a:r>
            <a:r>
              <a:rPr lang="en-US" sz="3600" dirty="0"/>
              <a:t>, </a:t>
            </a:r>
            <a:r>
              <a:rPr lang="en-US" sz="3600" i="1" dirty="0" err="1"/>
              <a:t>shiftLeft</a:t>
            </a:r>
            <a:endParaRPr lang="en-US" sz="3600" i="1" dirty="0"/>
          </a:p>
          <a:p>
            <a:pPr marL="1012371" lvl="1" indent="-571500">
              <a:defRPr sz="1800"/>
            </a:pPr>
            <a:r>
              <a:rPr lang="en-US" sz="3600" dirty="0"/>
              <a:t>If you finish early, try: </a:t>
            </a:r>
            <a:r>
              <a:rPr lang="en-US" sz="3600" i="1" dirty="0" err="1"/>
              <a:t>zeroFront</a:t>
            </a:r>
            <a:endParaRPr lang="en-US" sz="3600" i="1" dirty="0"/>
          </a:p>
          <a:p>
            <a:pPr marL="1012371" lvl="1" indent="-571500">
              <a:defRPr sz="1800"/>
            </a:pPr>
            <a:r>
              <a:rPr lang="en-US" sz="3600" dirty="0"/>
              <a:t>Create a file called </a:t>
            </a:r>
            <a:r>
              <a:rPr lang="en-US" sz="3600" dirty="0" err="1"/>
              <a:t>CodingBatPractice.java</a:t>
            </a:r>
            <a:endParaRPr lang="en-US" sz="3600" dirty="0"/>
          </a:p>
          <a:p>
            <a:pPr marL="1012371" lvl="1" indent="-571500">
              <a:defRPr sz="1800"/>
            </a:pPr>
            <a:r>
              <a:rPr lang="en-US" sz="3600" dirty="0"/>
              <a:t>Save your </a:t>
            </a:r>
            <a:r>
              <a:rPr lang="en-US" sz="3600" i="1" dirty="0" err="1"/>
              <a:t>codingbat</a:t>
            </a:r>
            <a:r>
              <a:rPr lang="en-US" sz="3600" dirty="0"/>
              <a:t> work by copy and paste into this file</a:t>
            </a:r>
            <a:endParaRPr lang="en-US" sz="3600" b="1" u="sng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3795F1-98D4-428C-9454-9CC53AC16D9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Time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 on </a:t>
            </a:r>
            <a:r>
              <a:rPr lang="en-US" dirty="0" err="1"/>
              <a:t>TwelveProblems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F8A136-8C0E-4DA8-A97A-6B0304CA410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12958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1082040" y="6354246"/>
            <a:ext cx="6648450" cy="369332"/>
          </a:xfrm>
          <a:prstGeom prst="rect">
            <a:avLst/>
          </a:prstGeom>
          <a:solidFill>
            <a:srgbClr val="9BBB59"/>
          </a:solidFill>
          <a:ln w="25400" cap="rnd">
            <a:solidFill>
              <a:srgbClr val="718841"/>
            </a:solidFill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/>
            <a:r>
              <a:rPr lang="en-US" sz="2400" dirty="0">
                <a:solidFill>
                  <a:srgbClr val="FFFFFF"/>
                </a:solidFill>
              </a:rPr>
              <a:t>Import</a:t>
            </a:r>
            <a:r>
              <a:rPr sz="2400" dirty="0">
                <a:solidFill>
                  <a:srgbClr val="FFFFFF"/>
                </a:solidFill>
              </a:rPr>
              <a:t> </a:t>
            </a:r>
            <a:r>
              <a:rPr sz="2400" i="1" dirty="0" err="1">
                <a:solidFill>
                  <a:srgbClr val="FFFFFF"/>
                </a:solidFill>
              </a:rPr>
              <a:t>ArrayListPractice</a:t>
            </a:r>
            <a:r>
              <a:rPr sz="2400" i="1" dirty="0">
                <a:solidFill>
                  <a:srgbClr val="FFFFFF"/>
                </a:solidFill>
              </a:rPr>
              <a:t> </a:t>
            </a:r>
            <a:r>
              <a:rPr sz="2400" dirty="0">
                <a:solidFill>
                  <a:srgbClr val="FFFFFF"/>
                </a:solidFill>
              </a:rPr>
              <a:t>from </a:t>
            </a:r>
            <a:r>
              <a:rPr lang="en-US" sz="2400" dirty="0" err="1">
                <a:solidFill>
                  <a:srgbClr val="FFFFFF"/>
                </a:solidFill>
              </a:rPr>
              <a:t>Git</a:t>
            </a:r>
            <a:r>
              <a:rPr lang="en-US" sz="2400" dirty="0">
                <a:solidFill>
                  <a:srgbClr val="FFFFFF"/>
                </a:solidFill>
              </a:rPr>
              <a:t> repo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xfrm>
            <a:off x="279699" y="0"/>
            <a:ext cx="8864301" cy="654976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lvl="0">
              <a:defRPr sz="1800"/>
            </a:pPr>
            <a:r>
              <a:rPr lang="en-US" sz="4400" dirty="0"/>
              <a:t>Every Class Day – Import Eclipse Package</a:t>
            </a:r>
            <a:endParaRPr sz="4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246" y="2095397"/>
            <a:ext cx="4474544" cy="412783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58" y="2946762"/>
            <a:ext cx="2629988" cy="3081488"/>
          </a:xfrm>
          <a:prstGeom prst="rect">
            <a:avLst/>
          </a:prstGeom>
        </p:spPr>
      </p:pic>
      <p:sp>
        <p:nvSpPr>
          <p:cNvPr id="17" name="Down Arrow 16"/>
          <p:cNvSpPr/>
          <p:nvPr/>
        </p:nvSpPr>
        <p:spPr>
          <a:xfrm>
            <a:off x="2612571" y="2559342"/>
            <a:ext cx="418011" cy="3727543"/>
          </a:xfrm>
          <a:prstGeom prst="downArrow">
            <a:avLst/>
          </a:prstGeom>
          <a:solidFill>
            <a:schemeClr val="accent1"/>
          </a:solidFill>
          <a:ln w="25400" cap="flat">
            <a:solidFill>
              <a:srgbClr val="4F81BD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Right Arrow 22"/>
          <p:cNvSpPr/>
          <p:nvPr/>
        </p:nvSpPr>
        <p:spPr>
          <a:xfrm rot="952635">
            <a:off x="2873091" y="2742907"/>
            <a:ext cx="5320556" cy="314793"/>
          </a:xfrm>
          <a:prstGeom prst="rightArrow">
            <a:avLst/>
          </a:prstGeom>
          <a:solidFill>
            <a:srgbClr val="FF0000"/>
          </a:solidFill>
          <a:ln w="25400" cap="flat">
            <a:solidFill>
              <a:srgbClr val="4F81BD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9932" y="654776"/>
            <a:ext cx="4145280" cy="2308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marR="0" indent="-34290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File-&gt;Import</a:t>
            </a:r>
          </a:p>
          <a:p>
            <a:pPr marL="342900" marR="0" indent="-34290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-&gt;Projects from </a:t>
            </a:r>
            <a:r>
              <a:rPr kumimoji="0" lang="en-U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Git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-&gt; Next</a:t>
            </a:r>
          </a:p>
          <a:p>
            <a:pPr marL="342900" marR="0" indent="-34290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dirty="0">
                <a:solidFill>
                  <a:srgbClr val="000000"/>
                </a:solidFill>
              </a:rPr>
              <a:t>Existing local repository -&gt; Next</a:t>
            </a:r>
          </a:p>
          <a:p>
            <a:pPr marL="342900" marR="0" indent="-34290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csse220 [master</a:t>
            </a:r>
            <a:r>
              <a:rPr lang="en-US" dirty="0">
                <a:solidFill>
                  <a:srgbClr val="000000"/>
                </a:solidFill>
              </a:rPr>
              <a:t>] -&gt;Next</a:t>
            </a:r>
          </a:p>
          <a:p>
            <a:pPr marL="342900" marR="0" indent="-34290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Import Existing Eclipse Projects-&gt;Next</a:t>
            </a:r>
          </a:p>
          <a:p>
            <a:pPr marL="342900" marR="0" indent="-34290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b="1" u="sng" dirty="0">
                <a:solidFill>
                  <a:srgbClr val="FF0000"/>
                </a:solidFill>
              </a:rPr>
              <a:t>**DESELECT ALL**</a:t>
            </a:r>
          </a:p>
          <a:p>
            <a:pPr marL="342900" marR="0" indent="-34290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b="1" dirty="0">
                <a:solidFill>
                  <a:schemeClr val="tx1"/>
                </a:solidFill>
              </a:rPr>
              <a:t>Search for repo name on slide:</a:t>
            </a:r>
          </a:p>
          <a:p>
            <a:pPr marL="342900" marR="0" indent="-34290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dirty="0">
                <a:solidFill>
                  <a:schemeClr val="tx1"/>
                </a:solidFill>
              </a:rPr>
              <a:t>Check projects for the day -&gt; Finish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2931520" y="3683726"/>
            <a:ext cx="1324252" cy="2778035"/>
          </a:xfrm>
          <a:prstGeom prst="straightConnector1">
            <a:avLst/>
          </a:prstGeom>
          <a:noFill/>
          <a:ln w="25400" cap="flat">
            <a:solidFill>
              <a:srgbClr val="4F81BD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61135834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2913017" cy="804907"/>
          </a:xfrm>
        </p:spPr>
        <p:txBody>
          <a:bodyPr/>
          <a:lstStyle/>
          <a:p>
            <a:r>
              <a:rPr lang="en-US" dirty="0"/>
              <a:t>Screenshots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551" r="12290" b="685"/>
          <a:stretch/>
        </p:blipFill>
        <p:spPr>
          <a:xfrm>
            <a:off x="2687533" y="780165"/>
            <a:ext cx="1941745" cy="2743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6612"/>
          <a:stretch/>
        </p:blipFill>
        <p:spPr>
          <a:xfrm>
            <a:off x="4753665" y="774040"/>
            <a:ext cx="1768491" cy="27327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r="13542"/>
          <a:stretch/>
        </p:blipFill>
        <p:spPr>
          <a:xfrm>
            <a:off x="6646543" y="127148"/>
            <a:ext cx="2351245" cy="33796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453" y="3815652"/>
            <a:ext cx="2193028" cy="28308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5419" y="3852557"/>
            <a:ext cx="3145342" cy="28046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7066" y="748428"/>
            <a:ext cx="2376080" cy="27839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78253" y="3841800"/>
            <a:ext cx="3119536" cy="287781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532ADAE-7E3E-974F-A921-85F84782DC91}"/>
              </a:ext>
            </a:extLst>
          </p:cNvPr>
          <p:cNvSpPr/>
          <p:nvPr/>
        </p:nvSpPr>
        <p:spPr>
          <a:xfrm>
            <a:off x="110067" y="880533"/>
            <a:ext cx="397933" cy="211667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5C29DAF-B51D-5845-82EF-FD6622D420A2}"/>
              </a:ext>
            </a:extLst>
          </p:cNvPr>
          <p:cNvSpPr/>
          <p:nvPr/>
        </p:nvSpPr>
        <p:spPr>
          <a:xfrm>
            <a:off x="321733" y="3318933"/>
            <a:ext cx="465667" cy="211667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7F815FC-7393-ED47-968A-B37F353A5708}"/>
              </a:ext>
            </a:extLst>
          </p:cNvPr>
          <p:cNvSpPr/>
          <p:nvPr/>
        </p:nvSpPr>
        <p:spPr>
          <a:xfrm>
            <a:off x="2650066" y="1972733"/>
            <a:ext cx="1236134" cy="313267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945073F-A082-8B42-815F-61E9955616F9}"/>
              </a:ext>
            </a:extLst>
          </p:cNvPr>
          <p:cNvSpPr/>
          <p:nvPr/>
        </p:nvSpPr>
        <p:spPr>
          <a:xfrm>
            <a:off x="4682066" y="1380067"/>
            <a:ext cx="1236134" cy="313267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9AD5A4B-CF02-7244-B093-C680C696285B}"/>
              </a:ext>
            </a:extLst>
          </p:cNvPr>
          <p:cNvSpPr/>
          <p:nvPr/>
        </p:nvSpPr>
        <p:spPr>
          <a:xfrm>
            <a:off x="6730999" y="897466"/>
            <a:ext cx="2302934" cy="313267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14A7D7F-377C-A048-A276-F60E3E936E9A}"/>
              </a:ext>
            </a:extLst>
          </p:cNvPr>
          <p:cNvSpPr/>
          <p:nvPr/>
        </p:nvSpPr>
        <p:spPr>
          <a:xfrm>
            <a:off x="0" y="4419600"/>
            <a:ext cx="1701800" cy="313267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2FDE58-1FBF-AE43-B49D-F5E4D4043AE7}"/>
              </a:ext>
            </a:extLst>
          </p:cNvPr>
          <p:cNvSpPr/>
          <p:nvPr/>
        </p:nvSpPr>
        <p:spPr>
          <a:xfrm>
            <a:off x="5130800" y="4775200"/>
            <a:ext cx="651933" cy="313267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676FA66-9D26-104E-A90E-7DA14037880A}"/>
              </a:ext>
            </a:extLst>
          </p:cNvPr>
          <p:cNvSpPr/>
          <p:nvPr/>
        </p:nvSpPr>
        <p:spPr>
          <a:xfrm>
            <a:off x="5892800" y="4758266"/>
            <a:ext cx="2573866" cy="313267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0493255-6300-8B4D-8EA1-4F7D2F2D81C3}"/>
              </a:ext>
            </a:extLst>
          </p:cNvPr>
          <p:cNvCxnSpPr>
            <a:cxnSpLocks/>
            <a:stCxn id="43" idx="1"/>
          </p:cNvCxnSpPr>
          <p:nvPr/>
        </p:nvCxnSpPr>
        <p:spPr>
          <a:xfrm flipH="1">
            <a:off x="558801" y="514866"/>
            <a:ext cx="2616200" cy="424934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E447BCF-C3A9-4E4E-9857-32366D4D42A1}"/>
              </a:ext>
            </a:extLst>
          </p:cNvPr>
          <p:cNvCxnSpPr>
            <a:cxnSpLocks/>
          </p:cNvCxnSpPr>
          <p:nvPr/>
        </p:nvCxnSpPr>
        <p:spPr>
          <a:xfrm>
            <a:off x="304801" y="1151467"/>
            <a:ext cx="220132" cy="2032000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1882735-0843-5041-A5A8-DB1136DBD3AE}"/>
              </a:ext>
            </a:extLst>
          </p:cNvPr>
          <p:cNvCxnSpPr>
            <a:cxnSpLocks/>
          </p:cNvCxnSpPr>
          <p:nvPr/>
        </p:nvCxnSpPr>
        <p:spPr>
          <a:xfrm flipV="1">
            <a:off x="855133" y="2243668"/>
            <a:ext cx="1761067" cy="1075265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6A0A1E2-2A51-FA49-B2C0-A24AB095BC20}"/>
              </a:ext>
            </a:extLst>
          </p:cNvPr>
          <p:cNvCxnSpPr>
            <a:cxnSpLocks/>
          </p:cNvCxnSpPr>
          <p:nvPr/>
        </p:nvCxnSpPr>
        <p:spPr>
          <a:xfrm flipV="1">
            <a:off x="3920066" y="1684867"/>
            <a:ext cx="745067" cy="389467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CB31BAE-2BB5-B640-B5B0-7BC76BF6DC63}"/>
              </a:ext>
            </a:extLst>
          </p:cNvPr>
          <p:cNvCxnSpPr>
            <a:cxnSpLocks/>
          </p:cNvCxnSpPr>
          <p:nvPr/>
        </p:nvCxnSpPr>
        <p:spPr>
          <a:xfrm flipV="1">
            <a:off x="5952066" y="1109134"/>
            <a:ext cx="745067" cy="389467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93A9C45-3BE7-7242-8EB0-8C8B0F34FA68}"/>
              </a:ext>
            </a:extLst>
          </p:cNvPr>
          <p:cNvCxnSpPr>
            <a:cxnSpLocks/>
          </p:cNvCxnSpPr>
          <p:nvPr/>
        </p:nvCxnSpPr>
        <p:spPr>
          <a:xfrm>
            <a:off x="1803399" y="4580468"/>
            <a:ext cx="3285068" cy="304799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9AA5374-1A90-C044-96B8-3E7F6CA671BB}"/>
              </a:ext>
            </a:extLst>
          </p:cNvPr>
          <p:cNvCxnSpPr>
            <a:cxnSpLocks/>
          </p:cNvCxnSpPr>
          <p:nvPr/>
        </p:nvCxnSpPr>
        <p:spPr>
          <a:xfrm>
            <a:off x="7653867" y="5130798"/>
            <a:ext cx="313266" cy="1278468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1" name="Freeform 40">
            <a:extLst>
              <a:ext uri="{FF2B5EF4-FFF2-40B4-BE49-F238E27FC236}">
                <a16:creationId xmlns:a16="http://schemas.microsoft.com/office/drawing/2014/main" id="{9C720B4B-010E-C34A-A601-908D5140E6A3}"/>
              </a:ext>
            </a:extLst>
          </p:cNvPr>
          <p:cNvSpPr/>
          <p:nvPr/>
        </p:nvSpPr>
        <p:spPr>
          <a:xfrm>
            <a:off x="963713" y="1320800"/>
            <a:ext cx="6419220" cy="3014133"/>
          </a:xfrm>
          <a:custGeom>
            <a:avLst/>
            <a:gdLst>
              <a:gd name="connsiteX0" fmla="*/ 6419220 w 6419220"/>
              <a:gd name="connsiteY0" fmla="*/ 0 h 3014133"/>
              <a:gd name="connsiteX1" fmla="*/ 5022220 w 6419220"/>
              <a:gd name="connsiteY1" fmla="*/ 1117600 h 3014133"/>
              <a:gd name="connsiteX2" fmla="*/ 822754 w 6419220"/>
              <a:gd name="connsiteY2" fmla="*/ 2336800 h 3014133"/>
              <a:gd name="connsiteX3" fmla="*/ 1487 w 6419220"/>
              <a:gd name="connsiteY3" fmla="*/ 3014133 h 3014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19220" h="3014133">
                <a:moveTo>
                  <a:pt x="6419220" y="0"/>
                </a:moveTo>
                <a:cubicBezTo>
                  <a:pt x="6187092" y="364066"/>
                  <a:pt x="5954964" y="728133"/>
                  <a:pt x="5022220" y="1117600"/>
                </a:cubicBezTo>
                <a:cubicBezTo>
                  <a:pt x="4089476" y="1507067"/>
                  <a:pt x="1659543" y="2020711"/>
                  <a:pt x="822754" y="2336800"/>
                </a:cubicBezTo>
                <a:cubicBezTo>
                  <a:pt x="-14035" y="2652889"/>
                  <a:pt x="-6274" y="2833511"/>
                  <a:pt x="1487" y="3014133"/>
                </a:cubicBezTo>
              </a:path>
            </a:pathLst>
          </a:custGeom>
          <a:noFill/>
          <a:ln w="38100" cap="flat">
            <a:solidFill>
              <a:srgbClr val="FF0000"/>
            </a:solidFill>
            <a:prstDash val="solid"/>
            <a:bevel/>
            <a:headEnd type="none" w="med" len="med"/>
            <a:tailEnd type="arrow" w="med" len="med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DC83F10F-A5A3-E04C-9BEF-61CD1EC2F9CE}"/>
              </a:ext>
            </a:extLst>
          </p:cNvPr>
          <p:cNvSpPr/>
          <p:nvPr/>
        </p:nvSpPr>
        <p:spPr>
          <a:xfrm>
            <a:off x="5545667" y="4470391"/>
            <a:ext cx="762000" cy="245542"/>
          </a:xfrm>
          <a:custGeom>
            <a:avLst/>
            <a:gdLst>
              <a:gd name="connsiteX0" fmla="*/ 0 w 762000"/>
              <a:gd name="connsiteY0" fmla="*/ 245542 h 245542"/>
              <a:gd name="connsiteX1" fmla="*/ 59266 w 762000"/>
              <a:gd name="connsiteY1" fmla="*/ 203209 h 245542"/>
              <a:gd name="connsiteX2" fmla="*/ 237066 w 762000"/>
              <a:gd name="connsiteY2" fmla="*/ 9 h 245542"/>
              <a:gd name="connsiteX3" fmla="*/ 762000 w 762000"/>
              <a:gd name="connsiteY3" fmla="*/ 211676 h 245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000" h="245542">
                <a:moveTo>
                  <a:pt x="0" y="245542"/>
                </a:moveTo>
                <a:cubicBezTo>
                  <a:pt x="9877" y="244836"/>
                  <a:pt x="19755" y="244131"/>
                  <a:pt x="59266" y="203209"/>
                </a:cubicBezTo>
                <a:cubicBezTo>
                  <a:pt x="98777" y="162287"/>
                  <a:pt x="119944" y="-1402"/>
                  <a:pt x="237066" y="9"/>
                </a:cubicBezTo>
                <a:cubicBezTo>
                  <a:pt x="354188" y="1420"/>
                  <a:pt x="558094" y="106548"/>
                  <a:pt x="762000" y="211676"/>
                </a:cubicBezTo>
              </a:path>
            </a:pathLst>
          </a:custGeom>
          <a:noFill/>
          <a:ln w="38100" cap="flat">
            <a:solidFill>
              <a:srgbClr val="FF0000"/>
            </a:solidFill>
            <a:prstDash val="solid"/>
            <a:bevel/>
            <a:headEnd type="none" w="med" len="med"/>
            <a:tailEnd type="arrow" w="med" len="med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5D28609-069A-AB41-8C6C-BE4182B02124}"/>
              </a:ext>
            </a:extLst>
          </p:cNvPr>
          <p:cNvSpPr txBox="1"/>
          <p:nvPr/>
        </p:nvSpPr>
        <p:spPr>
          <a:xfrm>
            <a:off x="3175001" y="330201"/>
            <a:ext cx="105092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Start Here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978E58E-92B7-AD4F-B4F2-1A5743993495}"/>
              </a:ext>
            </a:extLst>
          </p:cNvPr>
          <p:cNvSpPr/>
          <p:nvPr/>
        </p:nvSpPr>
        <p:spPr>
          <a:xfrm>
            <a:off x="7738534" y="6426200"/>
            <a:ext cx="651933" cy="313267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3347930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92076"/>
            <a:ext cx="8763000" cy="1508125"/>
          </a:xfrm>
        </p:spPr>
        <p:txBody>
          <a:bodyPr/>
          <a:lstStyle/>
          <a:p>
            <a:r>
              <a:rPr lang="en-US" dirty="0"/>
              <a:t>How to access slides (from Eclipse)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69" y="2196443"/>
            <a:ext cx="4893276" cy="39632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6495" y="2347784"/>
            <a:ext cx="3681206" cy="381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5093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334" y="0"/>
            <a:ext cx="8576733" cy="1508125"/>
          </a:xfrm>
        </p:spPr>
        <p:txBody>
          <a:bodyPr/>
          <a:lstStyle/>
          <a:p>
            <a:r>
              <a:rPr lang="en-US" dirty="0"/>
              <a:t>How to access slides (from Internet)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BD184C-BBC1-A144-AFF4-1570A65CC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83" y="1240367"/>
            <a:ext cx="4169824" cy="30437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A45D88-F080-DB45-B62E-BE2461742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483" y="1234017"/>
            <a:ext cx="3089860" cy="242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7A5E86-AEDA-FB43-AC3F-713BAA98F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66" y="4379799"/>
            <a:ext cx="3331633" cy="21374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9077F0-74B5-9D45-A9E7-6C31199AB9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8819" y="3715468"/>
            <a:ext cx="3880785" cy="278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3627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With Which Things Move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Moving up a level in speed</a:t>
            </a:r>
          </a:p>
          <a:p>
            <a:r>
              <a:rPr lang="en-US" dirty="0"/>
              <a:t>Anticipate:</a:t>
            </a:r>
          </a:p>
          <a:p>
            <a:pPr lvl="1"/>
            <a:r>
              <a:rPr lang="en-US" dirty="0"/>
              <a:t>Go through slides before class</a:t>
            </a:r>
          </a:p>
          <a:p>
            <a:pPr lvl="1"/>
            <a:r>
              <a:rPr lang="en-US" dirty="0"/>
              <a:t>Familiarize yourself with terminology</a:t>
            </a:r>
          </a:p>
          <a:p>
            <a:pPr lvl="1"/>
            <a:r>
              <a:rPr lang="en-US" dirty="0"/>
              <a:t>Read the Big Java chapters</a:t>
            </a:r>
          </a:p>
          <a:p>
            <a:pPr lvl="1"/>
            <a:r>
              <a:rPr lang="en-US" dirty="0"/>
              <a:t>Write down questions for instructor</a:t>
            </a:r>
          </a:p>
          <a:p>
            <a:pPr lvl="1"/>
            <a:r>
              <a:rPr lang="en-US" dirty="0"/>
              <a:t>Ask questions in class, or hand piece of paper with questions to instructor at beginning of class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592B6-62BD-43F0-BC75-BD4FB63D90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71094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things done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something has a hard deadline, then set a reminder in your smart device</a:t>
            </a:r>
          </a:p>
          <a:p>
            <a:r>
              <a:rPr lang="en-US" dirty="0"/>
              <a:t>Live by: “if I don’t do it now, it won’t get done”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Speaking of which… HW1…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592B6-62BD-43F0-BC75-BD4FB63D90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86966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JavaIntro</a:t>
            </a:r>
            <a:r>
              <a:rPr lang="en-US" dirty="0"/>
              <a:t>, HW1, </a:t>
            </a:r>
            <a:r>
              <a:rPr lang="en-US" dirty="0" err="1"/>
              <a:t>TwelveProblems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questions: feel free to ask individually</a:t>
            </a:r>
          </a:p>
          <a:p>
            <a:r>
              <a:rPr lang="en-US" dirty="0" err="1"/>
              <a:t>JavaIntro</a:t>
            </a:r>
            <a:r>
              <a:rPr lang="en-US" dirty="0"/>
              <a:t> will not be collected and graded</a:t>
            </a:r>
          </a:p>
          <a:p>
            <a:pPr lvl="1"/>
            <a:r>
              <a:rPr lang="en-US" dirty="0"/>
              <a:t>Intended to help you learn</a:t>
            </a:r>
          </a:p>
          <a:p>
            <a:pPr lvl="1"/>
            <a:r>
              <a:rPr lang="en-US" dirty="0"/>
              <a:t>Not intended as busy work</a:t>
            </a:r>
          </a:p>
          <a:p>
            <a:r>
              <a:rPr lang="en-US" dirty="0" err="1"/>
              <a:t>TwelveProblems</a:t>
            </a:r>
            <a:endParaRPr lang="en-US" dirty="0"/>
          </a:p>
          <a:p>
            <a:pPr lvl="1"/>
            <a:r>
              <a:rPr lang="en-US" dirty="0"/>
              <a:t>Due date on schedule page</a:t>
            </a:r>
          </a:p>
          <a:p>
            <a:pPr lvl="1"/>
            <a:r>
              <a:rPr lang="en-US" dirty="0"/>
              <a:t>First half you can probably do already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8F3A7B-41E7-45C7-8CC2-B1B2FD00FD0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2370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Highlights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623A1E-22D0-4766-AF98-24E92356375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BF4FB0-C15E-974D-884B-D59258E35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066" y="1158309"/>
            <a:ext cx="7382935" cy="502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1299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3129</TotalTime>
  <Words>379</Words>
  <Application>Microsoft Office PowerPoint</Application>
  <PresentationFormat>On-screen Show (4:3)</PresentationFormat>
  <Paragraphs>79</Paragraphs>
  <Slides>12</Slides>
  <Notes>8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Helvetica Neue</vt:lpstr>
      <vt:lpstr>Default</vt:lpstr>
      <vt:lpstr>PowerPoint Presentation</vt:lpstr>
      <vt:lpstr>Every Class Day – Import Eclipse Package</vt:lpstr>
      <vt:lpstr>Screenshots</vt:lpstr>
      <vt:lpstr>How to access slides (from Eclipse)</vt:lpstr>
      <vt:lpstr>How to access slides (from Internet)</vt:lpstr>
      <vt:lpstr>Speed With Which Things Move</vt:lpstr>
      <vt:lpstr>Getting things done</vt:lpstr>
      <vt:lpstr>JavaIntro, HW1, TwelveProblems</vt:lpstr>
      <vt:lpstr>Syllabus Highlights</vt:lpstr>
      <vt:lpstr>Syllabus Highlights</vt:lpstr>
      <vt:lpstr>Array Practice Opportunity</vt:lpstr>
      <vt:lpstr>Work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220 Day 3</dc:title>
  <dc:creator>Hollingsworth, Joseph E.</dc:creator>
  <cp:lastModifiedBy>Yoder, Jason</cp:lastModifiedBy>
  <cp:revision>128</cp:revision>
  <dcterms:modified xsi:type="dcterms:W3CDTF">2022-03-08T21:24:39Z</dcterms:modified>
</cp:coreProperties>
</file>